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4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0D076B-3ED0-4B46-B36F-CCDD5EC2567F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65A80B-9B66-469C-B4B1-55E0E2AB1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894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5A80B-9B66-469C-B4B1-55E0E2AB1EA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343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13ACD-8E40-42A2-A1F6-D0462774A0FA}" type="datetimeFigureOut">
              <a:rPr lang="fr-FR" smtClean="0"/>
              <a:t>31/08/2021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6E284-89FB-4F02-830A-7562FFB25E5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1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13ACD-8E40-42A2-A1F6-D0462774A0FA}" type="datetimeFigureOut">
              <a:rPr lang="fr-FR" smtClean="0"/>
              <a:t>31/08/2021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6E284-89FB-4F02-830A-7562FFB25E5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8635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13ACD-8E40-42A2-A1F6-D0462774A0FA}" type="datetimeFigureOut">
              <a:rPr lang="fr-FR" smtClean="0"/>
              <a:t>31/08/2021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6E284-89FB-4F02-830A-7562FFB25E5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7806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13ACD-8E40-42A2-A1F6-D0462774A0FA}" type="datetimeFigureOut">
              <a:rPr lang="fr-FR" smtClean="0"/>
              <a:t>31/08/2021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6E284-89FB-4F02-830A-7562FFB25E5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8814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13ACD-8E40-42A2-A1F6-D0462774A0FA}" type="datetimeFigureOut">
              <a:rPr lang="fr-FR" smtClean="0"/>
              <a:t>31/08/2021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6E284-89FB-4F02-830A-7562FFB25E5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9384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13ACD-8E40-42A2-A1F6-D0462774A0FA}" type="datetimeFigureOut">
              <a:rPr lang="fr-FR" smtClean="0"/>
              <a:t>31/08/2021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6E284-89FB-4F02-830A-7562FFB25E5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4176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13ACD-8E40-42A2-A1F6-D0462774A0FA}" type="datetimeFigureOut">
              <a:rPr lang="fr-FR" smtClean="0"/>
              <a:t>31/08/2021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6E284-89FB-4F02-830A-7562FFB25E5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556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13ACD-8E40-42A2-A1F6-D0462774A0FA}" type="datetimeFigureOut">
              <a:rPr lang="fr-FR" smtClean="0"/>
              <a:t>31/08/2021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6E284-89FB-4F02-830A-7562FFB25E5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74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13ACD-8E40-42A2-A1F6-D0462774A0FA}" type="datetimeFigureOut">
              <a:rPr lang="fr-FR" smtClean="0"/>
              <a:t>31/08/2021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6E284-89FB-4F02-830A-7562FFB25E5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3999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13ACD-8E40-42A2-A1F6-D0462774A0FA}" type="datetimeFigureOut">
              <a:rPr lang="fr-FR" smtClean="0"/>
              <a:t>31/08/2021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6E284-89FB-4F02-830A-7562FFB25E5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0046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13ACD-8E40-42A2-A1F6-D0462774A0FA}" type="datetimeFigureOut">
              <a:rPr lang="fr-FR" smtClean="0"/>
              <a:t>31/08/2021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6E284-89FB-4F02-830A-7562FFB25E5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3009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13ACD-8E40-42A2-A1F6-D0462774A0FA}" type="datetimeFigureOut">
              <a:rPr lang="fr-FR" smtClean="0"/>
              <a:t>31/08/2021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6E284-89FB-4F02-830A-7562FFB25E5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5040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o-RO" sz="3600" b="1" dirty="0">
                <a:solidFill>
                  <a:srgbClr val="002060"/>
                </a:solidFill>
                <a:latin typeface="+mn-lt"/>
              </a:rPr>
              <a:t>Parenthood Awareness before Conception to Enhance Offspring Health – E-learning Addressing Lifestyle to Transform Habits – PACE OF HEALTH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b="1" dirty="0" smtClean="0">
                <a:solidFill>
                  <a:srgbClr val="002060"/>
                </a:solidFill>
              </a:rPr>
              <a:t>Erasmus+ </a:t>
            </a:r>
            <a:endParaRPr lang="ro-RO" b="1" dirty="0" smtClean="0">
              <a:solidFill>
                <a:srgbClr val="002060"/>
              </a:solidFill>
            </a:endParaRPr>
          </a:p>
          <a:p>
            <a:r>
              <a:rPr lang="en-GB" b="1" dirty="0" smtClean="0">
                <a:solidFill>
                  <a:srgbClr val="002060"/>
                </a:solidFill>
              </a:rPr>
              <a:t>Strategic Partnerships </a:t>
            </a:r>
            <a:r>
              <a:rPr lang="fr-FR" dirty="0" smtClean="0">
                <a:solidFill>
                  <a:srgbClr val="002060"/>
                </a:solidFill>
              </a:rPr>
              <a:t/>
            </a:r>
            <a:br>
              <a:rPr lang="fr-FR" dirty="0" smtClean="0">
                <a:solidFill>
                  <a:srgbClr val="002060"/>
                </a:solidFill>
              </a:rPr>
            </a:br>
            <a:r>
              <a:rPr lang="en-GB" b="1" dirty="0" smtClean="0">
                <a:solidFill>
                  <a:srgbClr val="002060"/>
                </a:solidFill>
              </a:rPr>
              <a:t>Key Action 2 Sector: Adult Education  </a:t>
            </a:r>
            <a:endParaRPr lang="ro-RO" b="1" dirty="0" smtClean="0">
              <a:solidFill>
                <a:srgbClr val="002060"/>
              </a:solidFill>
            </a:endParaRPr>
          </a:p>
          <a:p>
            <a:r>
              <a:rPr lang="en-GB" b="1" dirty="0" smtClean="0">
                <a:solidFill>
                  <a:srgbClr val="002060"/>
                </a:solidFill>
              </a:rPr>
              <a:t>PROJECT NUMBER </a:t>
            </a:r>
            <a:r>
              <a:rPr lang="ro-RO" b="1" dirty="0">
                <a:solidFill>
                  <a:srgbClr val="002060"/>
                </a:solidFill>
              </a:rPr>
              <a:t>2019-1-RO01-KA204-063719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>
              <a:solidFill>
                <a:srgbClr val="002060"/>
              </a:solidFill>
            </a:endParaRPr>
          </a:p>
        </p:txBody>
      </p:sp>
      <p:pic>
        <p:nvPicPr>
          <p:cNvPr id="4" name="Image 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843" y="228254"/>
            <a:ext cx="2190750" cy="639964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132714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BE" b="1" dirty="0" smtClean="0">
                <a:solidFill>
                  <a:srgbClr val="002060"/>
                </a:solidFill>
              </a:rPr>
              <a:t/>
            </a:r>
            <a:br>
              <a:rPr lang="nl-BE" b="1" dirty="0" smtClean="0">
                <a:solidFill>
                  <a:srgbClr val="002060"/>
                </a:solidFill>
              </a:rPr>
            </a:br>
            <a:r>
              <a:rPr lang="nl-BE" b="1" dirty="0" smtClean="0">
                <a:solidFill>
                  <a:srgbClr val="002060"/>
                </a:solidFill>
              </a:rPr>
              <a:t>Period 01.09.201</a:t>
            </a:r>
            <a:r>
              <a:rPr lang="ro-RO" b="1" dirty="0" smtClean="0">
                <a:solidFill>
                  <a:srgbClr val="002060"/>
                </a:solidFill>
              </a:rPr>
              <a:t>9</a:t>
            </a:r>
            <a:r>
              <a:rPr lang="nl-BE" b="1" dirty="0" smtClean="0">
                <a:solidFill>
                  <a:srgbClr val="002060"/>
                </a:solidFill>
              </a:rPr>
              <a:t>- 31.08.20</a:t>
            </a:r>
            <a:r>
              <a:rPr lang="ro-RO" b="1" dirty="0" smtClean="0">
                <a:solidFill>
                  <a:srgbClr val="002060"/>
                </a:solidFill>
              </a:rPr>
              <a:t>21</a:t>
            </a:r>
            <a:r>
              <a:rPr lang="nl-BE" b="1" dirty="0" smtClean="0">
                <a:solidFill>
                  <a:srgbClr val="002060"/>
                </a:solidFill>
              </a:rPr>
              <a:t> 24 months</a:t>
            </a:r>
            <a:r>
              <a:rPr lang="fr-FR" dirty="0" smtClean="0">
                <a:solidFill>
                  <a:srgbClr val="002060"/>
                </a:solidFill>
              </a:rPr>
              <a:t/>
            </a:r>
            <a:br>
              <a:rPr lang="fr-FR" dirty="0" smtClean="0">
                <a:solidFill>
                  <a:srgbClr val="002060"/>
                </a:solidFill>
              </a:rPr>
            </a:b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l-BE" sz="2600" b="1" dirty="0" smtClean="0">
                <a:solidFill>
                  <a:srgbClr val="002060"/>
                </a:solidFill>
              </a:rPr>
              <a:t>App</a:t>
            </a:r>
            <a:r>
              <a:rPr lang="ro-RO" sz="2600" b="1" dirty="0" smtClean="0">
                <a:solidFill>
                  <a:srgbClr val="002060"/>
                </a:solidFill>
              </a:rPr>
              <a:t>licant: </a:t>
            </a:r>
          </a:p>
          <a:p>
            <a:pPr marL="0" indent="0">
              <a:buNone/>
            </a:pPr>
            <a:r>
              <a:rPr lang="ro-RO" sz="2600" b="1" dirty="0" smtClean="0">
                <a:solidFill>
                  <a:srgbClr val="002060"/>
                </a:solidFill>
              </a:rPr>
              <a:t>	</a:t>
            </a:r>
            <a:r>
              <a:rPr lang="nl-BE" sz="2600" b="1" dirty="0" smtClean="0">
                <a:solidFill>
                  <a:srgbClr val="002060"/>
                </a:solidFill>
              </a:rPr>
              <a:t>Asocia</a:t>
            </a:r>
            <a:r>
              <a:rPr lang="ro-RO" sz="2600" b="1" dirty="0">
                <a:solidFill>
                  <a:srgbClr val="002060"/>
                </a:solidFill>
              </a:rPr>
              <a:t>ția de Educație Prenatală din România  </a:t>
            </a:r>
            <a:r>
              <a:rPr lang="nl-BE" sz="2600" b="1" dirty="0" smtClean="0">
                <a:solidFill>
                  <a:srgbClr val="002060"/>
                </a:solidFill>
              </a:rPr>
              <a:t>AEPRO </a:t>
            </a:r>
            <a:r>
              <a:rPr lang="ro-RO" sz="2600" b="1" dirty="0" smtClean="0">
                <a:solidFill>
                  <a:srgbClr val="002060"/>
                </a:solidFill>
              </a:rPr>
              <a:t>   Pic </a:t>
            </a:r>
            <a:r>
              <a:rPr lang="ro-RO" sz="2600" b="1" dirty="0">
                <a:solidFill>
                  <a:srgbClr val="002060"/>
                </a:solidFill>
              </a:rPr>
              <a:t>code: </a:t>
            </a:r>
            <a:r>
              <a:rPr lang="ro-RO" sz="2600" b="1" dirty="0" smtClean="0">
                <a:solidFill>
                  <a:srgbClr val="002060"/>
                </a:solidFill>
              </a:rPr>
              <a:t>940120994</a:t>
            </a:r>
          </a:p>
          <a:p>
            <a:endParaRPr lang="ro-RO" sz="2600" b="1" dirty="0" smtClean="0">
              <a:solidFill>
                <a:srgbClr val="002060"/>
              </a:solidFill>
            </a:endParaRPr>
          </a:p>
          <a:p>
            <a:r>
              <a:rPr lang="ro-RO" sz="2600" b="1" dirty="0" smtClean="0">
                <a:solidFill>
                  <a:srgbClr val="002060"/>
                </a:solidFill>
              </a:rPr>
              <a:t>Partners:     </a:t>
            </a:r>
            <a:r>
              <a:rPr lang="nl-BE" sz="2600" b="1" dirty="0" smtClean="0">
                <a:solidFill>
                  <a:srgbClr val="002060"/>
                </a:solidFill>
              </a:rPr>
              <a:t>U</a:t>
            </a:r>
            <a:r>
              <a:rPr lang="ro-RO" sz="2600" b="1" dirty="0" smtClean="0">
                <a:solidFill>
                  <a:srgbClr val="002060"/>
                </a:solidFill>
              </a:rPr>
              <a:t>niversita</a:t>
            </a:r>
            <a:r>
              <a:rPr lang="nl-BE" sz="2600" b="1" dirty="0" smtClean="0">
                <a:solidFill>
                  <a:srgbClr val="002060"/>
                </a:solidFill>
              </a:rPr>
              <a:t> </a:t>
            </a:r>
            <a:r>
              <a:rPr lang="ro-RO" sz="2600" b="1" dirty="0" smtClean="0">
                <a:solidFill>
                  <a:srgbClr val="002060"/>
                </a:solidFill>
              </a:rPr>
              <a:t>per</a:t>
            </a:r>
            <a:r>
              <a:rPr lang="nl-BE" sz="2600" b="1" dirty="0" smtClean="0">
                <a:solidFill>
                  <a:srgbClr val="002060"/>
                </a:solidFill>
              </a:rPr>
              <a:t> S</a:t>
            </a:r>
            <a:r>
              <a:rPr lang="ro-RO" sz="2600" b="1" dirty="0" smtClean="0">
                <a:solidFill>
                  <a:srgbClr val="002060"/>
                </a:solidFill>
              </a:rPr>
              <a:t>tranieri</a:t>
            </a:r>
            <a:r>
              <a:rPr lang="nl-BE" sz="2600" b="1" dirty="0" smtClean="0">
                <a:solidFill>
                  <a:srgbClr val="002060"/>
                </a:solidFill>
              </a:rPr>
              <a:t> </a:t>
            </a:r>
            <a:r>
              <a:rPr lang="ro-RO" sz="2600" b="1" dirty="0" smtClean="0">
                <a:solidFill>
                  <a:srgbClr val="002060"/>
                </a:solidFill>
              </a:rPr>
              <a:t>di</a:t>
            </a:r>
            <a:r>
              <a:rPr lang="nl-BE" sz="2600" b="1" dirty="0" smtClean="0">
                <a:solidFill>
                  <a:srgbClr val="002060"/>
                </a:solidFill>
              </a:rPr>
              <a:t> P</a:t>
            </a:r>
            <a:r>
              <a:rPr lang="ro-RO" sz="2600" b="1" dirty="0" smtClean="0">
                <a:solidFill>
                  <a:srgbClr val="002060"/>
                </a:solidFill>
              </a:rPr>
              <a:t>erugia</a:t>
            </a:r>
            <a:r>
              <a:rPr lang="nl-BE" sz="2600" b="1" dirty="0" smtClean="0">
                <a:solidFill>
                  <a:srgbClr val="002060"/>
                </a:solidFill>
              </a:rPr>
              <a:t> </a:t>
            </a:r>
            <a:r>
              <a:rPr lang="nl-BE" sz="2600" b="1" dirty="0">
                <a:solidFill>
                  <a:srgbClr val="002060"/>
                </a:solidFill>
              </a:rPr>
              <a:t>UNISTRAPG  </a:t>
            </a:r>
            <a:r>
              <a:rPr lang="ro-RO" sz="2600" b="1" dirty="0" smtClean="0">
                <a:solidFill>
                  <a:srgbClr val="002060"/>
                </a:solidFill>
              </a:rPr>
              <a:t>     </a:t>
            </a:r>
            <a:r>
              <a:rPr lang="nl-BE" sz="2600" b="1" dirty="0" smtClean="0">
                <a:solidFill>
                  <a:srgbClr val="002060"/>
                </a:solidFill>
              </a:rPr>
              <a:t>Pic </a:t>
            </a:r>
            <a:r>
              <a:rPr lang="nl-BE" sz="2600" b="1" dirty="0">
                <a:solidFill>
                  <a:srgbClr val="002060"/>
                </a:solidFill>
              </a:rPr>
              <a:t>code: 949548521</a:t>
            </a:r>
            <a:endParaRPr lang="fr-FR" sz="26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o-RO" sz="2600" b="1" dirty="0" smtClean="0">
                <a:solidFill>
                  <a:srgbClr val="002060"/>
                </a:solidFill>
              </a:rPr>
              <a:t>                         </a:t>
            </a:r>
            <a:r>
              <a:rPr lang="nl-BE" sz="2600" b="1" dirty="0" smtClean="0">
                <a:solidFill>
                  <a:srgbClr val="002060"/>
                </a:solidFill>
              </a:rPr>
              <a:t> </a:t>
            </a:r>
            <a:r>
              <a:rPr lang="nl-BE" sz="2600" b="1" dirty="0">
                <a:solidFill>
                  <a:srgbClr val="002060"/>
                </a:solidFill>
              </a:rPr>
              <a:t>Elliniki Etairia Progennitikis Agogis              </a:t>
            </a:r>
            <a:r>
              <a:rPr lang="nl-BE" sz="2600" b="1" dirty="0" smtClean="0">
                <a:solidFill>
                  <a:srgbClr val="002060"/>
                </a:solidFill>
              </a:rPr>
              <a:t> </a:t>
            </a:r>
            <a:r>
              <a:rPr lang="ro-RO" sz="2600" b="1" dirty="0" smtClean="0">
                <a:solidFill>
                  <a:srgbClr val="002060"/>
                </a:solidFill>
              </a:rPr>
              <a:t>            </a:t>
            </a:r>
            <a:r>
              <a:rPr lang="nl-BE" sz="2600" b="1" dirty="0" smtClean="0">
                <a:solidFill>
                  <a:srgbClr val="002060"/>
                </a:solidFill>
              </a:rPr>
              <a:t>Pic </a:t>
            </a:r>
            <a:r>
              <a:rPr lang="nl-BE" sz="2600" b="1" dirty="0">
                <a:solidFill>
                  <a:srgbClr val="002060"/>
                </a:solidFill>
              </a:rPr>
              <a:t>code: 939885866</a:t>
            </a:r>
            <a:endParaRPr lang="fr-FR" sz="26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o-RO" sz="2600" b="1" dirty="0" smtClean="0">
                <a:solidFill>
                  <a:srgbClr val="002060"/>
                </a:solidFill>
              </a:rPr>
              <a:t>                          </a:t>
            </a:r>
            <a:r>
              <a:rPr lang="nl-BE" sz="2600" b="1" dirty="0" smtClean="0">
                <a:solidFill>
                  <a:srgbClr val="002060"/>
                </a:solidFill>
              </a:rPr>
              <a:t>Latvijas </a:t>
            </a:r>
            <a:r>
              <a:rPr lang="nl-BE" sz="2600" b="1" dirty="0">
                <a:solidFill>
                  <a:srgbClr val="002060"/>
                </a:solidFill>
              </a:rPr>
              <a:t>Perinatalas Attistibas Biedriba </a:t>
            </a:r>
            <a:r>
              <a:rPr lang="nl-BE" sz="2600" b="1" dirty="0" smtClean="0">
                <a:solidFill>
                  <a:srgbClr val="002060"/>
                </a:solidFill>
              </a:rPr>
              <a:t>LPAB      </a:t>
            </a:r>
            <a:r>
              <a:rPr lang="ro-RO" sz="2600" b="1" dirty="0" smtClean="0">
                <a:solidFill>
                  <a:srgbClr val="002060"/>
                </a:solidFill>
              </a:rPr>
              <a:t>    </a:t>
            </a:r>
            <a:r>
              <a:rPr lang="nl-BE" sz="2600" b="1" dirty="0" smtClean="0">
                <a:solidFill>
                  <a:srgbClr val="002060"/>
                </a:solidFill>
              </a:rPr>
              <a:t>Pic </a:t>
            </a:r>
            <a:r>
              <a:rPr lang="nl-BE" sz="2600" b="1" dirty="0">
                <a:solidFill>
                  <a:srgbClr val="002060"/>
                </a:solidFill>
              </a:rPr>
              <a:t>code</a:t>
            </a:r>
            <a:r>
              <a:rPr lang="nl-BE" sz="2600" b="1" dirty="0" smtClean="0">
                <a:solidFill>
                  <a:srgbClr val="002060"/>
                </a:solidFill>
              </a:rPr>
              <a:t>:</a:t>
            </a:r>
            <a:r>
              <a:rPr lang="ro-RO" sz="2600" b="1" dirty="0" smtClean="0">
                <a:solidFill>
                  <a:srgbClr val="002060"/>
                </a:solidFill>
              </a:rPr>
              <a:t> </a:t>
            </a:r>
            <a:r>
              <a:rPr lang="nl-BE" sz="2600" b="1" dirty="0" smtClean="0">
                <a:solidFill>
                  <a:srgbClr val="002060"/>
                </a:solidFill>
              </a:rPr>
              <a:t>939803319</a:t>
            </a:r>
            <a:endParaRPr lang="fr-FR" sz="26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o-RO" sz="2600" b="1" dirty="0" smtClean="0">
                <a:solidFill>
                  <a:srgbClr val="002060"/>
                </a:solidFill>
              </a:rPr>
              <a:t>                          </a:t>
            </a:r>
            <a:r>
              <a:rPr lang="nl-BE" sz="2600" b="1" dirty="0" smtClean="0">
                <a:solidFill>
                  <a:srgbClr val="002060"/>
                </a:solidFill>
              </a:rPr>
              <a:t>Kipriak</a:t>
            </a:r>
            <a:r>
              <a:rPr lang="ro-RO" sz="2600" b="1" dirty="0">
                <a:solidFill>
                  <a:srgbClr val="002060"/>
                </a:solidFill>
              </a:rPr>
              <a:t>o</a:t>
            </a:r>
            <a:r>
              <a:rPr lang="nl-BE" sz="2600" b="1" dirty="0" smtClean="0">
                <a:solidFill>
                  <a:srgbClr val="002060"/>
                </a:solidFill>
              </a:rPr>
              <a:t>  </a:t>
            </a:r>
            <a:r>
              <a:rPr lang="ro-RO" sz="2600" b="1" dirty="0" smtClean="0">
                <a:solidFill>
                  <a:srgbClr val="002060"/>
                </a:solidFill>
              </a:rPr>
              <a:t>Somatio</a:t>
            </a:r>
            <a:r>
              <a:rPr lang="nl-BE" sz="2600" b="1" dirty="0" smtClean="0">
                <a:solidFill>
                  <a:srgbClr val="002060"/>
                </a:solidFill>
              </a:rPr>
              <a:t> </a:t>
            </a:r>
            <a:r>
              <a:rPr lang="nl-BE" sz="2600" b="1" dirty="0">
                <a:solidFill>
                  <a:srgbClr val="002060"/>
                </a:solidFill>
              </a:rPr>
              <a:t>Progennitikis Agogis </a:t>
            </a:r>
            <a:r>
              <a:rPr lang="nl-BE" sz="2600" b="1" dirty="0" smtClean="0">
                <a:solidFill>
                  <a:srgbClr val="002060"/>
                </a:solidFill>
              </a:rPr>
              <a:t>K</a:t>
            </a:r>
            <a:r>
              <a:rPr lang="ro-RO" sz="2600" b="1" dirty="0" smtClean="0">
                <a:solidFill>
                  <a:srgbClr val="002060"/>
                </a:solidFill>
              </a:rPr>
              <a:t>S</a:t>
            </a:r>
            <a:r>
              <a:rPr lang="nl-BE" sz="2600" b="1" dirty="0" smtClean="0">
                <a:solidFill>
                  <a:srgbClr val="002060"/>
                </a:solidFill>
              </a:rPr>
              <a:t>PA          Pic </a:t>
            </a:r>
            <a:r>
              <a:rPr lang="nl-BE" sz="2600" b="1" dirty="0">
                <a:solidFill>
                  <a:srgbClr val="002060"/>
                </a:solidFill>
              </a:rPr>
              <a:t>code: 939812534</a:t>
            </a:r>
            <a:endParaRPr lang="fr-FR" sz="26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o-RO" sz="2600" b="1" dirty="0" smtClean="0">
                <a:solidFill>
                  <a:srgbClr val="002060"/>
                </a:solidFill>
              </a:rPr>
              <a:t>                          </a:t>
            </a:r>
            <a:r>
              <a:rPr lang="nl-BE" sz="2600" b="1" dirty="0" smtClean="0">
                <a:solidFill>
                  <a:srgbClr val="002060"/>
                </a:solidFill>
              </a:rPr>
              <a:t> </a:t>
            </a:r>
            <a:r>
              <a:rPr lang="nl-BE" sz="2600" b="1" dirty="0">
                <a:solidFill>
                  <a:srgbClr val="002060"/>
                </a:solidFill>
              </a:rPr>
              <a:t>Fundația ROMTENS </a:t>
            </a:r>
            <a:r>
              <a:rPr lang="nl-BE" sz="2600" b="1" dirty="0" smtClean="0">
                <a:solidFill>
                  <a:srgbClr val="002060"/>
                </a:solidFill>
              </a:rPr>
              <a:t>  </a:t>
            </a:r>
            <a:r>
              <a:rPr lang="nl-BE" sz="2600" b="1" dirty="0">
                <a:solidFill>
                  <a:srgbClr val="002060"/>
                </a:solidFill>
              </a:rPr>
              <a:t>ROMTENS        </a:t>
            </a:r>
            <a:r>
              <a:rPr lang="nl-BE" sz="2600" b="1" dirty="0" smtClean="0">
                <a:solidFill>
                  <a:srgbClr val="002060"/>
                </a:solidFill>
              </a:rPr>
              <a:t>               </a:t>
            </a:r>
            <a:r>
              <a:rPr lang="ro-RO" sz="2600" b="1" dirty="0" smtClean="0">
                <a:solidFill>
                  <a:srgbClr val="002060"/>
                </a:solidFill>
              </a:rPr>
              <a:t>         </a:t>
            </a:r>
            <a:r>
              <a:rPr lang="nl-BE" sz="2600" b="1" dirty="0" smtClean="0">
                <a:solidFill>
                  <a:srgbClr val="002060"/>
                </a:solidFill>
              </a:rPr>
              <a:t>Pic </a:t>
            </a:r>
            <a:r>
              <a:rPr lang="nl-BE" sz="2600" b="1" dirty="0">
                <a:solidFill>
                  <a:srgbClr val="002060"/>
                </a:solidFill>
              </a:rPr>
              <a:t>code: </a:t>
            </a:r>
            <a:r>
              <a:rPr lang="nl-BE" sz="2600" b="1" dirty="0" smtClean="0">
                <a:solidFill>
                  <a:srgbClr val="002060"/>
                </a:solidFill>
              </a:rPr>
              <a:t>949080205     </a:t>
            </a:r>
            <a:endParaRPr lang="fr-FR" sz="26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o-RO" sz="2600" b="1" dirty="0" smtClean="0">
                <a:solidFill>
                  <a:srgbClr val="002060"/>
                </a:solidFill>
              </a:rPr>
              <a:t>                         </a:t>
            </a:r>
            <a:r>
              <a:rPr lang="nl-BE" sz="2600" b="1" dirty="0" smtClean="0">
                <a:solidFill>
                  <a:srgbClr val="002060"/>
                </a:solidFill>
              </a:rPr>
              <a:t> </a:t>
            </a:r>
            <a:r>
              <a:rPr lang="nl-BE" sz="2600" b="1" dirty="0">
                <a:solidFill>
                  <a:srgbClr val="002060"/>
                </a:solidFill>
              </a:rPr>
              <a:t>Education Prenatale- Information EPI      </a:t>
            </a:r>
            <a:r>
              <a:rPr lang="nl-BE" sz="2600" b="1" dirty="0" smtClean="0">
                <a:solidFill>
                  <a:srgbClr val="002060"/>
                </a:solidFill>
              </a:rPr>
              <a:t>      </a:t>
            </a:r>
            <a:r>
              <a:rPr lang="ro-RO" sz="2600" b="1" dirty="0" smtClean="0">
                <a:solidFill>
                  <a:srgbClr val="002060"/>
                </a:solidFill>
              </a:rPr>
              <a:t>  </a:t>
            </a:r>
            <a:r>
              <a:rPr lang="nl-BE" sz="2600" b="1" dirty="0" smtClean="0">
                <a:solidFill>
                  <a:srgbClr val="002060"/>
                </a:solidFill>
              </a:rPr>
              <a:t>         Pic </a:t>
            </a:r>
            <a:r>
              <a:rPr lang="nl-BE" sz="2600" b="1" dirty="0">
                <a:solidFill>
                  <a:srgbClr val="002060"/>
                </a:solidFill>
              </a:rPr>
              <a:t>code: 940132343</a:t>
            </a:r>
            <a:endParaRPr lang="fr-FR" sz="2600" b="1" dirty="0">
              <a:solidFill>
                <a:srgbClr val="002060"/>
              </a:solidFill>
            </a:endParaRPr>
          </a:p>
          <a:p>
            <a:endParaRPr lang="fr-FR" sz="2600" b="1" dirty="0">
              <a:solidFill>
                <a:srgbClr val="002060"/>
              </a:solidFill>
            </a:endParaRPr>
          </a:p>
          <a:p>
            <a:endParaRPr lang="fr-FR" dirty="0"/>
          </a:p>
          <a:p>
            <a:endParaRPr lang="fr-FR" dirty="0"/>
          </a:p>
        </p:txBody>
      </p:sp>
      <p:pic>
        <p:nvPicPr>
          <p:cNvPr id="5" name="Imag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06" y="0"/>
            <a:ext cx="2190750" cy="694690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249204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 smtClean="0">
                <a:solidFill>
                  <a:srgbClr val="002060"/>
                </a:solidFill>
              </a:rPr>
              <a:t>Project Activities – summary 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nl-BE" b="1" dirty="0">
                <a:solidFill>
                  <a:srgbClr val="002060"/>
                </a:solidFill>
              </a:rPr>
              <a:t>4 transnational meetings</a:t>
            </a:r>
            <a:r>
              <a:rPr lang="nl-BE" dirty="0">
                <a:solidFill>
                  <a:srgbClr val="002060"/>
                </a:solidFill>
              </a:rPr>
              <a:t>: in Romania </a:t>
            </a:r>
            <a:r>
              <a:rPr lang="nl-BE" dirty="0" smtClean="0">
                <a:solidFill>
                  <a:srgbClr val="002060"/>
                </a:solidFill>
              </a:rPr>
              <a:t>(</a:t>
            </a:r>
            <a:r>
              <a:rPr lang="ro-RO" dirty="0" smtClean="0">
                <a:solidFill>
                  <a:srgbClr val="002060"/>
                </a:solidFill>
              </a:rPr>
              <a:t>Oct</a:t>
            </a:r>
            <a:r>
              <a:rPr lang="nl-BE" dirty="0" smtClean="0">
                <a:solidFill>
                  <a:srgbClr val="002060"/>
                </a:solidFill>
              </a:rPr>
              <a:t>.201</a:t>
            </a:r>
            <a:r>
              <a:rPr lang="ro-RO" dirty="0" smtClean="0">
                <a:solidFill>
                  <a:srgbClr val="002060"/>
                </a:solidFill>
              </a:rPr>
              <a:t>9</a:t>
            </a:r>
            <a:r>
              <a:rPr lang="nl-BE" dirty="0" smtClean="0">
                <a:solidFill>
                  <a:srgbClr val="002060"/>
                </a:solidFill>
              </a:rPr>
              <a:t>), </a:t>
            </a:r>
            <a:r>
              <a:rPr lang="nl-BE" dirty="0">
                <a:solidFill>
                  <a:srgbClr val="002060"/>
                </a:solidFill>
              </a:rPr>
              <a:t>Greece (May </a:t>
            </a:r>
            <a:r>
              <a:rPr lang="nl-BE" dirty="0" smtClean="0">
                <a:solidFill>
                  <a:srgbClr val="002060"/>
                </a:solidFill>
              </a:rPr>
              <a:t>20</a:t>
            </a:r>
            <a:r>
              <a:rPr lang="ro-RO" dirty="0" smtClean="0">
                <a:solidFill>
                  <a:srgbClr val="002060"/>
                </a:solidFill>
              </a:rPr>
              <a:t>20</a:t>
            </a:r>
            <a:r>
              <a:rPr lang="nl-BE" dirty="0" smtClean="0">
                <a:solidFill>
                  <a:srgbClr val="002060"/>
                </a:solidFill>
              </a:rPr>
              <a:t>), </a:t>
            </a:r>
            <a:r>
              <a:rPr lang="nl-BE" dirty="0">
                <a:solidFill>
                  <a:srgbClr val="002060"/>
                </a:solidFill>
              </a:rPr>
              <a:t>Italy </a:t>
            </a:r>
            <a:r>
              <a:rPr lang="nl-BE" dirty="0" smtClean="0">
                <a:solidFill>
                  <a:srgbClr val="002060"/>
                </a:solidFill>
              </a:rPr>
              <a:t>(</a:t>
            </a:r>
            <a:r>
              <a:rPr lang="ro-RO" dirty="0" smtClean="0">
                <a:solidFill>
                  <a:srgbClr val="002060"/>
                </a:solidFill>
              </a:rPr>
              <a:t>Sept</a:t>
            </a:r>
            <a:r>
              <a:rPr lang="nl-BE" dirty="0" smtClean="0">
                <a:solidFill>
                  <a:srgbClr val="002060"/>
                </a:solidFill>
              </a:rPr>
              <a:t>. 20</a:t>
            </a:r>
            <a:r>
              <a:rPr lang="ro-RO" dirty="0" smtClean="0">
                <a:solidFill>
                  <a:srgbClr val="002060"/>
                </a:solidFill>
              </a:rPr>
              <a:t>20</a:t>
            </a:r>
            <a:r>
              <a:rPr lang="nl-BE" dirty="0" smtClean="0">
                <a:solidFill>
                  <a:srgbClr val="002060"/>
                </a:solidFill>
              </a:rPr>
              <a:t>) </a:t>
            </a:r>
            <a:r>
              <a:rPr lang="nl-BE" dirty="0">
                <a:solidFill>
                  <a:srgbClr val="002060"/>
                </a:solidFill>
              </a:rPr>
              <a:t>and </a:t>
            </a:r>
            <a:r>
              <a:rPr lang="ro-RO" dirty="0" smtClean="0">
                <a:solidFill>
                  <a:srgbClr val="002060"/>
                </a:solidFill>
              </a:rPr>
              <a:t>Cyprus</a:t>
            </a:r>
            <a:r>
              <a:rPr lang="nl-BE" dirty="0" smtClean="0">
                <a:solidFill>
                  <a:srgbClr val="002060"/>
                </a:solidFill>
              </a:rPr>
              <a:t> </a:t>
            </a:r>
            <a:r>
              <a:rPr lang="nl-BE" dirty="0">
                <a:solidFill>
                  <a:srgbClr val="002060"/>
                </a:solidFill>
              </a:rPr>
              <a:t>(</a:t>
            </a:r>
            <a:r>
              <a:rPr lang="nl-BE" dirty="0" smtClean="0">
                <a:solidFill>
                  <a:srgbClr val="002060"/>
                </a:solidFill>
              </a:rPr>
              <a:t>Ju</a:t>
            </a:r>
            <a:r>
              <a:rPr lang="ro-RO" dirty="0" smtClean="0">
                <a:solidFill>
                  <a:srgbClr val="002060"/>
                </a:solidFill>
              </a:rPr>
              <a:t>ne </a:t>
            </a:r>
            <a:r>
              <a:rPr lang="nl-BE" dirty="0" smtClean="0">
                <a:solidFill>
                  <a:srgbClr val="002060"/>
                </a:solidFill>
              </a:rPr>
              <a:t>2021) </a:t>
            </a:r>
            <a:r>
              <a:rPr lang="nl-BE" dirty="0">
                <a:solidFill>
                  <a:srgbClr val="002060"/>
                </a:solidFill>
              </a:rPr>
              <a:t>with 2 participants from each </a:t>
            </a:r>
            <a:r>
              <a:rPr lang="nl-BE" dirty="0" smtClean="0">
                <a:solidFill>
                  <a:srgbClr val="002060"/>
                </a:solidFill>
              </a:rPr>
              <a:t>partner</a:t>
            </a:r>
            <a:r>
              <a:rPr lang="ro-RO" dirty="0" smtClean="0">
                <a:solidFill>
                  <a:srgbClr val="002060"/>
                </a:solidFill>
              </a:rPr>
              <a:t>/3 from AEPRO</a:t>
            </a:r>
            <a:r>
              <a:rPr lang="nl-BE" dirty="0" smtClean="0">
                <a:solidFill>
                  <a:srgbClr val="002060"/>
                </a:solidFill>
              </a:rPr>
              <a:t>.</a:t>
            </a:r>
            <a:endParaRPr lang="fr-FR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o-RO" b="1" dirty="0" smtClean="0">
                <a:solidFill>
                  <a:srgbClr val="002060"/>
                </a:solidFill>
              </a:rPr>
              <a:t>7</a:t>
            </a:r>
            <a:r>
              <a:rPr lang="nl-BE" b="1" dirty="0" smtClean="0">
                <a:solidFill>
                  <a:srgbClr val="002060"/>
                </a:solidFill>
              </a:rPr>
              <a:t> </a:t>
            </a:r>
            <a:r>
              <a:rPr lang="nl-BE" b="1" dirty="0">
                <a:solidFill>
                  <a:srgbClr val="002060"/>
                </a:solidFill>
              </a:rPr>
              <a:t>Intellectual Outputs</a:t>
            </a:r>
            <a:r>
              <a:rPr lang="nl-BE" dirty="0">
                <a:solidFill>
                  <a:srgbClr val="002060"/>
                </a:solidFill>
              </a:rPr>
              <a:t>: </a:t>
            </a:r>
            <a:endParaRPr lang="fr-FR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O1 </a:t>
            </a:r>
            <a:r>
              <a:rPr lang="en-US" dirty="0" err="1">
                <a:solidFill>
                  <a:srgbClr val="002060"/>
                </a:solidFill>
              </a:rPr>
              <a:t>Elliniki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Etairia</a:t>
            </a:r>
            <a:r>
              <a:rPr lang="ro-RO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Progennitikis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Agogis</a:t>
            </a:r>
            <a:r>
              <a:rPr lang="en-US" dirty="0">
                <a:solidFill>
                  <a:srgbClr val="002060"/>
                </a:solidFill>
              </a:rPr>
              <a:t> IO1 Training materials </a:t>
            </a:r>
            <a:r>
              <a:rPr lang="ro-RO" dirty="0" smtClean="0">
                <a:solidFill>
                  <a:srgbClr val="002060"/>
                </a:solidFill>
              </a:rPr>
              <a:t>1.</a:t>
            </a:r>
            <a:r>
              <a:rPr lang="en-US" dirty="0" smtClean="0">
                <a:solidFill>
                  <a:srgbClr val="002060"/>
                </a:solidFill>
              </a:rPr>
              <a:t>09</a:t>
            </a:r>
            <a:r>
              <a:rPr lang="ro-RO" dirty="0" smtClean="0">
                <a:solidFill>
                  <a:srgbClr val="002060"/>
                </a:solidFill>
              </a:rPr>
              <a:t>.</a:t>
            </a:r>
            <a:r>
              <a:rPr lang="en-US" dirty="0" smtClean="0">
                <a:solidFill>
                  <a:srgbClr val="002060"/>
                </a:solidFill>
              </a:rPr>
              <a:t>2019</a:t>
            </a:r>
            <a:r>
              <a:rPr lang="ro-RO" dirty="0" smtClean="0">
                <a:solidFill>
                  <a:srgbClr val="002060"/>
                </a:solidFill>
              </a:rPr>
              <a:t>-31.05.2020</a:t>
            </a:r>
          </a:p>
          <a:p>
            <a:r>
              <a:rPr lang="en-US" dirty="0">
                <a:solidFill>
                  <a:srgbClr val="002060"/>
                </a:solidFill>
              </a:rPr>
              <a:t>O2 </a:t>
            </a:r>
            <a:r>
              <a:rPr lang="en-US" dirty="0" err="1">
                <a:solidFill>
                  <a:srgbClr val="002060"/>
                </a:solidFill>
              </a:rPr>
              <a:t>Latvijas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Perinatalas</a:t>
            </a:r>
            <a:r>
              <a:rPr lang="ro-RO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Attistibas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Biedriba</a:t>
            </a:r>
            <a:r>
              <a:rPr lang="ro-RO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IO2Training </a:t>
            </a:r>
            <a:r>
              <a:rPr lang="en-US" dirty="0">
                <a:solidFill>
                  <a:srgbClr val="002060"/>
                </a:solidFill>
              </a:rPr>
              <a:t>for </a:t>
            </a:r>
            <a:r>
              <a:rPr lang="en-US" dirty="0" smtClean="0">
                <a:solidFill>
                  <a:srgbClr val="002060"/>
                </a:solidFill>
              </a:rPr>
              <a:t>Trainers</a:t>
            </a:r>
            <a:r>
              <a:rPr lang="ro-RO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Manual </a:t>
            </a:r>
            <a:r>
              <a:rPr lang="en-US" dirty="0">
                <a:solidFill>
                  <a:srgbClr val="002060"/>
                </a:solidFill>
              </a:rPr>
              <a:t>for </a:t>
            </a:r>
            <a:r>
              <a:rPr lang="en-US" dirty="0" smtClean="0">
                <a:solidFill>
                  <a:srgbClr val="002060"/>
                </a:solidFill>
              </a:rPr>
              <a:t>community</a:t>
            </a:r>
            <a:r>
              <a:rPr lang="ro-RO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educators</a:t>
            </a:r>
            <a:r>
              <a:rPr lang="ro-RO" dirty="0" smtClean="0">
                <a:solidFill>
                  <a:srgbClr val="002060"/>
                </a:solidFill>
              </a:rPr>
              <a:t> 1.</a:t>
            </a:r>
            <a:r>
              <a:rPr lang="en-US" dirty="0" smtClean="0">
                <a:solidFill>
                  <a:srgbClr val="002060"/>
                </a:solidFill>
              </a:rPr>
              <a:t>12</a:t>
            </a:r>
            <a:r>
              <a:rPr lang="ro-RO" dirty="0" smtClean="0">
                <a:solidFill>
                  <a:srgbClr val="002060"/>
                </a:solidFill>
              </a:rPr>
              <a:t>.</a:t>
            </a:r>
            <a:r>
              <a:rPr lang="en-US" dirty="0" smtClean="0">
                <a:solidFill>
                  <a:srgbClr val="002060"/>
                </a:solidFill>
              </a:rPr>
              <a:t>2019</a:t>
            </a:r>
            <a:r>
              <a:rPr lang="ro-RO" dirty="0" smtClean="0">
                <a:solidFill>
                  <a:srgbClr val="002060"/>
                </a:solidFill>
              </a:rPr>
              <a:t>-31.05.2020</a:t>
            </a:r>
          </a:p>
          <a:p>
            <a:r>
              <a:rPr lang="en-US" dirty="0">
                <a:solidFill>
                  <a:srgbClr val="002060"/>
                </a:solidFill>
              </a:rPr>
              <a:t>O3 </a:t>
            </a:r>
            <a:r>
              <a:rPr lang="ro-RO" dirty="0" smtClean="0">
                <a:solidFill>
                  <a:srgbClr val="002060"/>
                </a:solidFill>
              </a:rPr>
              <a:t>AEPRO </a:t>
            </a:r>
            <a:r>
              <a:rPr lang="en-US" dirty="0" smtClean="0">
                <a:solidFill>
                  <a:srgbClr val="002060"/>
                </a:solidFill>
              </a:rPr>
              <a:t>IO3 </a:t>
            </a:r>
            <a:r>
              <a:rPr lang="en-US" dirty="0">
                <a:solidFill>
                  <a:srgbClr val="002060"/>
                </a:solidFill>
              </a:rPr>
              <a:t>E-learning </a:t>
            </a:r>
            <a:r>
              <a:rPr lang="en-US" dirty="0" smtClean="0">
                <a:solidFill>
                  <a:srgbClr val="002060"/>
                </a:solidFill>
              </a:rPr>
              <a:t>platform</a:t>
            </a:r>
            <a:r>
              <a:rPr lang="ro-RO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with </a:t>
            </a:r>
            <a:r>
              <a:rPr lang="en-US" dirty="0">
                <a:solidFill>
                  <a:srgbClr val="002060"/>
                </a:solidFill>
              </a:rPr>
              <a:t>e-learning modules </a:t>
            </a:r>
            <a:r>
              <a:rPr lang="ro-RO" dirty="0" smtClean="0">
                <a:solidFill>
                  <a:srgbClr val="002060"/>
                </a:solidFill>
              </a:rPr>
              <a:t>1.</a:t>
            </a:r>
            <a:r>
              <a:rPr lang="en-US" dirty="0" smtClean="0">
                <a:solidFill>
                  <a:srgbClr val="002060"/>
                </a:solidFill>
              </a:rPr>
              <a:t>06</a:t>
            </a:r>
            <a:r>
              <a:rPr lang="ro-RO" dirty="0" smtClean="0">
                <a:solidFill>
                  <a:srgbClr val="002060"/>
                </a:solidFill>
              </a:rPr>
              <a:t>.2020-1.03.2021</a:t>
            </a:r>
          </a:p>
          <a:p>
            <a:r>
              <a:rPr lang="nl-BE" dirty="0" smtClean="0">
                <a:solidFill>
                  <a:srgbClr val="002060"/>
                </a:solidFill>
              </a:rPr>
              <a:t>O4</a:t>
            </a:r>
            <a:r>
              <a:rPr lang="nl-BE" dirty="0">
                <a:solidFill>
                  <a:srgbClr val="002060"/>
                </a:solidFill>
              </a:rPr>
              <a:t>. </a:t>
            </a:r>
            <a:r>
              <a:rPr lang="ro-RO" dirty="0" smtClean="0">
                <a:solidFill>
                  <a:srgbClr val="002060"/>
                </a:solidFill>
              </a:rPr>
              <a:t>AEPRO IO4 White Board Doodle Animations </a:t>
            </a:r>
            <a:r>
              <a:rPr lang="ro-RO" dirty="0">
                <a:solidFill>
                  <a:srgbClr val="002060"/>
                </a:solidFill>
              </a:rPr>
              <a:t>1.</a:t>
            </a:r>
            <a:r>
              <a:rPr lang="en-US" dirty="0">
                <a:solidFill>
                  <a:srgbClr val="002060"/>
                </a:solidFill>
              </a:rPr>
              <a:t>06</a:t>
            </a:r>
            <a:r>
              <a:rPr lang="ro-RO" dirty="0">
                <a:solidFill>
                  <a:srgbClr val="002060"/>
                </a:solidFill>
              </a:rPr>
              <a:t>.2020-1.03.2021 </a:t>
            </a:r>
            <a:endParaRPr lang="ro-RO" dirty="0" smtClean="0">
              <a:solidFill>
                <a:srgbClr val="002060"/>
              </a:solidFill>
            </a:endParaRPr>
          </a:p>
          <a:p>
            <a:r>
              <a:rPr lang="ro-RO" dirty="0" smtClean="0">
                <a:solidFill>
                  <a:srgbClr val="002060"/>
                </a:solidFill>
              </a:rPr>
              <a:t>O5 </a:t>
            </a:r>
            <a:r>
              <a:rPr lang="en-US" sz="2500" dirty="0" err="1" smtClean="0">
                <a:solidFill>
                  <a:srgbClr val="002060"/>
                </a:solidFill>
              </a:rPr>
              <a:t>Kipriako</a:t>
            </a:r>
            <a:r>
              <a:rPr lang="en-US" sz="2500" dirty="0" smtClean="0">
                <a:solidFill>
                  <a:srgbClr val="002060"/>
                </a:solidFill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</a:rPr>
              <a:t>Somatio</a:t>
            </a:r>
            <a:r>
              <a:rPr lang="ro-RO" sz="2500" dirty="0" smtClean="0">
                <a:solidFill>
                  <a:srgbClr val="002060"/>
                </a:solidFill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</a:rPr>
              <a:t>Progennitikis</a:t>
            </a:r>
            <a:r>
              <a:rPr lang="ro-RO" sz="2500" dirty="0" smtClean="0">
                <a:solidFill>
                  <a:srgbClr val="002060"/>
                </a:solidFill>
              </a:rPr>
              <a:t> </a:t>
            </a:r>
            <a:r>
              <a:rPr lang="en-US" sz="2500" dirty="0" err="1" smtClean="0">
                <a:solidFill>
                  <a:srgbClr val="002060"/>
                </a:solidFill>
              </a:rPr>
              <a:t>Agogis</a:t>
            </a:r>
            <a:r>
              <a:rPr lang="ro-RO" sz="2500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IO5 </a:t>
            </a:r>
            <a:r>
              <a:rPr lang="ro-RO" dirty="0" smtClean="0">
                <a:solidFill>
                  <a:srgbClr val="002060"/>
                </a:solidFill>
              </a:rPr>
              <a:t>M</a:t>
            </a:r>
            <a:r>
              <a:rPr lang="en-US" dirty="0" err="1" smtClean="0">
                <a:solidFill>
                  <a:srgbClr val="002060"/>
                </a:solidFill>
              </a:rPr>
              <a:t>obile</a:t>
            </a:r>
            <a:r>
              <a:rPr lang="en-US" dirty="0" smtClean="0">
                <a:solidFill>
                  <a:srgbClr val="002060"/>
                </a:solidFill>
              </a:rPr>
              <a:t> phone</a:t>
            </a:r>
            <a:r>
              <a:rPr lang="ro-RO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application </a:t>
            </a:r>
            <a:r>
              <a:rPr lang="ro-RO" dirty="0">
                <a:solidFill>
                  <a:srgbClr val="002060"/>
                </a:solidFill>
              </a:rPr>
              <a:t>1.</a:t>
            </a:r>
            <a:r>
              <a:rPr lang="en-US" dirty="0">
                <a:solidFill>
                  <a:srgbClr val="002060"/>
                </a:solidFill>
              </a:rPr>
              <a:t>06</a:t>
            </a:r>
            <a:r>
              <a:rPr lang="ro-RO" dirty="0" smtClean="0">
                <a:solidFill>
                  <a:srgbClr val="002060"/>
                </a:solidFill>
              </a:rPr>
              <a:t>.2020-1.03.2021</a:t>
            </a:r>
          </a:p>
          <a:p>
            <a:r>
              <a:rPr lang="nl-BE" dirty="0" smtClean="0">
                <a:solidFill>
                  <a:srgbClr val="002060"/>
                </a:solidFill>
              </a:rPr>
              <a:t>O6</a:t>
            </a:r>
            <a:r>
              <a:rPr lang="nl-BE" dirty="0">
                <a:solidFill>
                  <a:srgbClr val="002060"/>
                </a:solidFill>
              </a:rPr>
              <a:t>. </a:t>
            </a:r>
            <a:r>
              <a:rPr lang="ro-RO" dirty="0" smtClean="0">
                <a:solidFill>
                  <a:srgbClr val="002060"/>
                </a:solidFill>
              </a:rPr>
              <a:t>UNISTRA Perugia </a:t>
            </a:r>
            <a:r>
              <a:rPr lang="en-US" dirty="0">
                <a:solidFill>
                  <a:srgbClr val="002060"/>
                </a:solidFill>
              </a:rPr>
              <a:t>IO6 </a:t>
            </a:r>
            <a:r>
              <a:rPr lang="en-US" dirty="0" smtClean="0">
                <a:solidFill>
                  <a:srgbClr val="002060"/>
                </a:solidFill>
              </a:rPr>
              <a:t>Interactive</a:t>
            </a:r>
            <a:r>
              <a:rPr lang="ro-RO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educational </a:t>
            </a:r>
            <a:r>
              <a:rPr lang="en-US" dirty="0">
                <a:solidFill>
                  <a:srgbClr val="002060"/>
                </a:solidFill>
              </a:rPr>
              <a:t>game </a:t>
            </a:r>
            <a:r>
              <a:rPr lang="ro-RO" dirty="0">
                <a:solidFill>
                  <a:srgbClr val="002060"/>
                </a:solidFill>
              </a:rPr>
              <a:t>1.</a:t>
            </a:r>
            <a:r>
              <a:rPr lang="en-US" dirty="0">
                <a:solidFill>
                  <a:srgbClr val="002060"/>
                </a:solidFill>
              </a:rPr>
              <a:t>0</a:t>
            </a:r>
            <a:r>
              <a:rPr lang="ro-RO" dirty="0">
                <a:solidFill>
                  <a:srgbClr val="002060"/>
                </a:solidFill>
              </a:rPr>
              <a:t>9.2020-31.05.2021</a:t>
            </a:r>
            <a:r>
              <a:rPr lang="en-US" dirty="0">
                <a:solidFill>
                  <a:srgbClr val="002060"/>
                </a:solidFill>
              </a:rPr>
              <a:t> </a:t>
            </a:r>
            <a:endParaRPr lang="ro-RO" dirty="0" smtClean="0">
              <a:solidFill>
                <a:srgbClr val="002060"/>
              </a:solidFill>
            </a:endParaRPr>
          </a:p>
          <a:p>
            <a:r>
              <a:rPr lang="ro-RO" dirty="0" smtClean="0">
                <a:solidFill>
                  <a:srgbClr val="002060"/>
                </a:solidFill>
              </a:rPr>
              <a:t>07. ROMTENS </a:t>
            </a:r>
            <a:r>
              <a:rPr lang="en-US" dirty="0">
                <a:solidFill>
                  <a:srgbClr val="002060"/>
                </a:solidFill>
              </a:rPr>
              <a:t>IO7 toolbox </a:t>
            </a:r>
            <a:r>
              <a:rPr lang="en-US" dirty="0" smtClean="0">
                <a:solidFill>
                  <a:srgbClr val="002060"/>
                </a:solidFill>
              </a:rPr>
              <a:t>for</a:t>
            </a:r>
            <a:r>
              <a:rPr lang="ro-RO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community educators</a:t>
            </a:r>
            <a:r>
              <a:rPr lang="ro-RO" dirty="0" smtClean="0">
                <a:solidFill>
                  <a:srgbClr val="002060"/>
                </a:solidFill>
              </a:rPr>
              <a:t> </a:t>
            </a:r>
            <a:r>
              <a:rPr lang="ro-RO" dirty="0">
                <a:solidFill>
                  <a:srgbClr val="002060"/>
                </a:solidFill>
              </a:rPr>
              <a:t>1.</a:t>
            </a:r>
            <a:r>
              <a:rPr lang="en-US" dirty="0">
                <a:solidFill>
                  <a:srgbClr val="002060"/>
                </a:solidFill>
              </a:rPr>
              <a:t>06</a:t>
            </a:r>
            <a:r>
              <a:rPr lang="ro-RO" dirty="0">
                <a:solidFill>
                  <a:srgbClr val="002060"/>
                </a:solidFill>
              </a:rPr>
              <a:t>.2020-1.03.2021</a:t>
            </a:r>
            <a:r>
              <a:rPr lang="en-US" dirty="0">
                <a:solidFill>
                  <a:srgbClr val="002060"/>
                </a:solidFill>
              </a:rPr>
              <a:t> </a:t>
            </a:r>
            <a:endParaRPr lang="ro-RO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nl-BE" b="1" dirty="0" smtClean="0">
                <a:solidFill>
                  <a:srgbClr val="002060"/>
                </a:solidFill>
              </a:rPr>
              <a:t>2 </a:t>
            </a:r>
            <a:r>
              <a:rPr lang="nl-BE" b="1" dirty="0">
                <a:solidFill>
                  <a:srgbClr val="002060"/>
                </a:solidFill>
              </a:rPr>
              <a:t>Training activities: </a:t>
            </a:r>
            <a:endParaRPr lang="fr-FR" b="1" dirty="0">
              <a:solidFill>
                <a:srgbClr val="002060"/>
              </a:solidFill>
            </a:endParaRPr>
          </a:p>
          <a:p>
            <a:r>
              <a:rPr lang="nl-BE" b="1" dirty="0">
                <a:solidFill>
                  <a:srgbClr val="002060"/>
                </a:solidFill>
              </a:rPr>
              <a:t>C1. Short-term joint staff </a:t>
            </a:r>
            <a:r>
              <a:rPr lang="ro-RO" b="1" dirty="0" smtClean="0">
                <a:solidFill>
                  <a:srgbClr val="002060"/>
                </a:solidFill>
              </a:rPr>
              <a:t>meeting </a:t>
            </a:r>
            <a:r>
              <a:rPr lang="nl-BE" dirty="0" smtClean="0">
                <a:solidFill>
                  <a:srgbClr val="002060"/>
                </a:solidFill>
              </a:rPr>
              <a:t>in </a:t>
            </a:r>
            <a:r>
              <a:rPr lang="nl-BE" dirty="0">
                <a:solidFill>
                  <a:srgbClr val="002060"/>
                </a:solidFill>
              </a:rPr>
              <a:t>Greece </a:t>
            </a:r>
            <a:r>
              <a:rPr lang="nl-BE" dirty="0" smtClean="0">
                <a:solidFill>
                  <a:srgbClr val="002060"/>
                </a:solidFill>
              </a:rPr>
              <a:t>1</a:t>
            </a:r>
            <a:r>
              <a:rPr lang="ro-RO" dirty="0" smtClean="0">
                <a:solidFill>
                  <a:srgbClr val="002060"/>
                </a:solidFill>
              </a:rPr>
              <a:t>5</a:t>
            </a:r>
            <a:r>
              <a:rPr lang="nl-BE" dirty="0" smtClean="0">
                <a:solidFill>
                  <a:srgbClr val="002060"/>
                </a:solidFill>
              </a:rPr>
              <a:t> </a:t>
            </a:r>
            <a:r>
              <a:rPr lang="nl-BE" dirty="0">
                <a:solidFill>
                  <a:srgbClr val="002060"/>
                </a:solidFill>
              </a:rPr>
              <a:t>participants, 3 days in May </a:t>
            </a:r>
            <a:r>
              <a:rPr lang="nl-BE" dirty="0" smtClean="0">
                <a:solidFill>
                  <a:srgbClr val="002060"/>
                </a:solidFill>
              </a:rPr>
              <a:t>20</a:t>
            </a:r>
            <a:r>
              <a:rPr lang="ro-RO" dirty="0" smtClean="0">
                <a:solidFill>
                  <a:srgbClr val="002060"/>
                </a:solidFill>
              </a:rPr>
              <a:t>20</a:t>
            </a:r>
            <a:endParaRPr lang="fr-FR" dirty="0">
              <a:solidFill>
                <a:srgbClr val="002060"/>
              </a:solidFill>
            </a:endParaRPr>
          </a:p>
          <a:p>
            <a:r>
              <a:rPr lang="nl-BE" b="1" dirty="0">
                <a:solidFill>
                  <a:srgbClr val="002060"/>
                </a:solidFill>
              </a:rPr>
              <a:t>C2. </a:t>
            </a:r>
            <a:r>
              <a:rPr lang="en-US" b="1" dirty="0" smtClean="0">
                <a:solidFill>
                  <a:srgbClr val="002060"/>
                </a:solidFill>
              </a:rPr>
              <a:t>Training </a:t>
            </a:r>
            <a:r>
              <a:rPr lang="en-US" b="1" dirty="0">
                <a:solidFill>
                  <a:srgbClr val="002060"/>
                </a:solidFill>
              </a:rPr>
              <a:t>of Trainers program for community educators </a:t>
            </a:r>
            <a:r>
              <a:rPr lang="nl-BE" dirty="0" smtClean="0">
                <a:solidFill>
                  <a:srgbClr val="002060"/>
                </a:solidFill>
              </a:rPr>
              <a:t>in </a:t>
            </a:r>
            <a:r>
              <a:rPr lang="nl-BE" dirty="0">
                <a:solidFill>
                  <a:srgbClr val="002060"/>
                </a:solidFill>
              </a:rPr>
              <a:t>Romania </a:t>
            </a:r>
            <a:r>
              <a:rPr lang="nl-BE" dirty="0" smtClean="0">
                <a:solidFill>
                  <a:srgbClr val="002060"/>
                </a:solidFill>
              </a:rPr>
              <a:t>2</a:t>
            </a:r>
            <a:r>
              <a:rPr lang="ro-RO" dirty="0">
                <a:solidFill>
                  <a:srgbClr val="002060"/>
                </a:solidFill>
              </a:rPr>
              <a:t>0</a:t>
            </a:r>
            <a:r>
              <a:rPr lang="nl-BE" dirty="0" smtClean="0">
                <a:solidFill>
                  <a:srgbClr val="002060"/>
                </a:solidFill>
              </a:rPr>
              <a:t> participants</a:t>
            </a:r>
            <a:r>
              <a:rPr lang="ro-RO" dirty="0" smtClean="0">
                <a:solidFill>
                  <a:srgbClr val="002060"/>
                </a:solidFill>
              </a:rPr>
              <a:t> (10/RO, 2/partner)</a:t>
            </a:r>
            <a:r>
              <a:rPr lang="nl-BE" dirty="0" smtClean="0">
                <a:solidFill>
                  <a:srgbClr val="002060"/>
                </a:solidFill>
              </a:rPr>
              <a:t> </a:t>
            </a:r>
            <a:r>
              <a:rPr lang="ro-RO" dirty="0" smtClean="0">
                <a:solidFill>
                  <a:srgbClr val="002060"/>
                </a:solidFill>
              </a:rPr>
              <a:t>5</a:t>
            </a:r>
            <a:r>
              <a:rPr lang="nl-BE" dirty="0" smtClean="0">
                <a:solidFill>
                  <a:srgbClr val="002060"/>
                </a:solidFill>
              </a:rPr>
              <a:t> </a:t>
            </a:r>
            <a:r>
              <a:rPr lang="nl-BE" dirty="0">
                <a:solidFill>
                  <a:srgbClr val="002060"/>
                </a:solidFill>
              </a:rPr>
              <a:t>days in </a:t>
            </a:r>
            <a:r>
              <a:rPr lang="ro-RO" dirty="0" smtClean="0">
                <a:solidFill>
                  <a:srgbClr val="002060"/>
                </a:solidFill>
              </a:rPr>
              <a:t>Nov 2021</a:t>
            </a:r>
            <a:endParaRPr lang="fr-FR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nl-BE" b="1" dirty="0" smtClean="0">
                <a:solidFill>
                  <a:srgbClr val="002060"/>
                </a:solidFill>
              </a:rPr>
              <a:t>6 </a:t>
            </a:r>
            <a:r>
              <a:rPr lang="nl-BE" b="1" dirty="0">
                <a:solidFill>
                  <a:srgbClr val="002060"/>
                </a:solidFill>
              </a:rPr>
              <a:t>dissemination events </a:t>
            </a:r>
            <a:r>
              <a:rPr lang="nl-BE" dirty="0">
                <a:solidFill>
                  <a:srgbClr val="002060"/>
                </a:solidFill>
              </a:rPr>
              <a:t>in the 6 countries of the PEACE SITE consortium partners, 20 participants each (E1,E2,E3,E4,E5,E6</a:t>
            </a:r>
            <a:r>
              <a:rPr lang="nl-BE" dirty="0" smtClean="0">
                <a:solidFill>
                  <a:srgbClr val="002060"/>
                </a:solidFill>
              </a:rPr>
              <a:t>)</a:t>
            </a:r>
            <a:r>
              <a:rPr lang="ro-RO" dirty="0" smtClean="0">
                <a:solidFill>
                  <a:srgbClr val="002060"/>
                </a:solidFill>
              </a:rPr>
              <a:t>/ 40 for Romania</a:t>
            </a:r>
            <a:r>
              <a:rPr lang="nl-BE" dirty="0" smtClean="0">
                <a:solidFill>
                  <a:srgbClr val="002060"/>
                </a:solidFill>
              </a:rPr>
              <a:t>.</a:t>
            </a:r>
            <a:endParaRPr lang="fr-FR" dirty="0">
              <a:solidFill>
                <a:srgbClr val="002060"/>
              </a:solidFill>
            </a:endParaRPr>
          </a:p>
          <a:p>
            <a:endParaRPr lang="fr-FR" dirty="0"/>
          </a:p>
        </p:txBody>
      </p:sp>
      <p:pic>
        <p:nvPicPr>
          <p:cNvPr id="4" name="Imag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243" y="17780"/>
            <a:ext cx="2190750" cy="694690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42405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847</TotalTime>
  <Words>234</Words>
  <Application>Microsoft Office PowerPoint</Application>
  <PresentationFormat>Widescreen</PresentationFormat>
  <Paragraphs>31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Parenthood Awareness before Conception to Enhance Offspring Health – E-learning Addressing Lifestyle to Transform Habits – PACE OF HEALTH </vt:lpstr>
      <vt:lpstr> Period 01.09.2019- 31.08.2021 24 months </vt:lpstr>
      <vt:lpstr>Project Activities – summary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Parenting Education and Awareness of Community to Enable Social Inclusion of Teens Exposed to the risk of becoming parents PEACE SITE </dc:title>
  <dc:creator>Windows User</dc:creator>
  <cp:lastModifiedBy>user</cp:lastModifiedBy>
  <cp:revision>63</cp:revision>
  <dcterms:created xsi:type="dcterms:W3CDTF">2017-11-12T04:55:10Z</dcterms:created>
  <dcterms:modified xsi:type="dcterms:W3CDTF">2021-08-31T11:37:54Z</dcterms:modified>
</cp:coreProperties>
</file>